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8"/>
  </p:notesMasterIdLst>
  <p:sldIdLst>
    <p:sldId id="256" r:id="rId2"/>
    <p:sldId id="362" r:id="rId3"/>
    <p:sldId id="558" r:id="rId4"/>
    <p:sldId id="555" r:id="rId5"/>
    <p:sldId id="563" r:id="rId6"/>
    <p:sldId id="540" r:id="rId7"/>
    <p:sldId id="557" r:id="rId8"/>
    <p:sldId id="565" r:id="rId9"/>
    <p:sldId id="562" r:id="rId10"/>
    <p:sldId id="567" r:id="rId11"/>
    <p:sldId id="568" r:id="rId12"/>
    <p:sldId id="566" r:id="rId13"/>
    <p:sldId id="570" r:id="rId14"/>
    <p:sldId id="569" r:id="rId15"/>
    <p:sldId id="515" r:id="rId16"/>
    <p:sldId id="55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ECCA"/>
    <a:srgbClr val="FFEDB9"/>
    <a:srgbClr val="E1FFFF"/>
    <a:srgbClr val="BFE6B8"/>
    <a:srgbClr val="006600"/>
    <a:srgbClr val="FF603B"/>
    <a:srgbClr val="FF5229"/>
    <a:srgbClr val="FF896D"/>
    <a:srgbClr val="2E7047"/>
    <a:srgbClr val="214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6" autoAdjust="0"/>
    <p:restoredTop sz="94671" autoAdjust="0"/>
  </p:normalViewPr>
  <p:slideViewPr>
    <p:cSldViewPr>
      <p:cViewPr varScale="1">
        <p:scale>
          <a:sx n="51" d="100"/>
          <a:sy n="51" d="100"/>
        </p:scale>
        <p:origin x="1200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98811-A731-4BA0-901E-773D873299C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8B569-EB4A-4734-A3DC-2CED7F90C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6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edia/vopr731.jpg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edia/vopr732.jpg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edia/vopr736.jpg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edia/&#1057;&#1072;&#1084;_2.docx" TargetMode="External"/><Relationship Id="rId2" Type="http://schemas.openxmlformats.org/officeDocument/2006/relationships/hyperlink" Target="media/&#1057;&#1072;&#1084;_1.docx" TargetMode="Externa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edia/graf.jpg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edia/vopr.jpg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945" y="548680"/>
            <a:ext cx="3333750" cy="4286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 userDrawn="1"/>
        </p:nvSpPr>
        <p:spPr>
          <a:xfrm>
            <a:off x="-36000" y="900000"/>
            <a:ext cx="9216000" cy="821890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7160445" y="6401076"/>
            <a:ext cx="19835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Метапредмет – Знак</a:t>
            </a:r>
            <a:endParaRPr lang="ru-RU" sz="1600" dirty="0"/>
          </a:p>
        </p:txBody>
      </p:sp>
      <p:sp>
        <p:nvSpPr>
          <p:cNvPr id="16" name="TextBox 14"/>
          <p:cNvSpPr txBox="1"/>
          <p:nvPr/>
        </p:nvSpPr>
        <p:spPr>
          <a:xfrm>
            <a:off x="10790" y="900000"/>
            <a:ext cx="8978264" cy="461665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Чтение графиков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0" y="414133"/>
            <a:ext cx="9144000" cy="5487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</a:rPr>
              <a:t>ФУНКЦИИ</a:t>
            </a:r>
            <a:endParaRPr lang="ru-RU" sz="18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1459" y="5112000"/>
            <a:ext cx="878497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задание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sz="2400" dirty="0" smtClean="0"/>
              <a:t>У</a:t>
            </a:r>
            <a:r>
              <a:rPr lang="ru-RU" sz="2400" dirty="0"/>
              <a:t>:</a:t>
            </a:r>
            <a:r>
              <a:rPr lang="ru-RU" sz="2400" dirty="0" smtClean="0"/>
              <a:t> с.227-230 – читать; ВИЗ(1,2); № 726; 727; 730(1).</a:t>
            </a:r>
          </a:p>
        </p:txBody>
      </p:sp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Чтение графиков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8000" y="612000"/>
            <a:ext cx="129564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0000"/>
            <a:ext cx="9144000" cy="352044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Скругленный прямоугольник 14">
            <a:hlinkClick r:id="rId3" action="ppaction://hlinkfile"/>
          </p:cNvPr>
          <p:cNvSpPr/>
          <p:nvPr/>
        </p:nvSpPr>
        <p:spPr>
          <a:xfrm>
            <a:off x="7380312" y="4797152"/>
            <a:ext cx="144016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вопросы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90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0000"/>
            <a:ext cx="9144000" cy="51480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Чтение графиков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8000" y="612000"/>
            <a:ext cx="129564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15" name="Скругленный прямоугольник 14">
            <a:hlinkClick r:id="rId3" action="ppaction://hlinkfile"/>
          </p:cNvPr>
          <p:cNvSpPr/>
          <p:nvPr/>
        </p:nvSpPr>
        <p:spPr>
          <a:xfrm>
            <a:off x="7380312" y="5445224"/>
            <a:ext cx="144016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вопросы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25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>
                <a:ln>
                  <a:noFill/>
                </a:ln>
                <a:solidFill>
                  <a:schemeClr val="bg1"/>
                </a:solidFill>
                <a:effectLst/>
              </a:rPr>
              <a:t>Чтение графиков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8000" y="612000"/>
            <a:ext cx="129564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19927" y="612000"/>
            <a:ext cx="2136546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ПРОДВИНУТЫМ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30083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Скругленный прямоугольник 14">
            <a:hlinkClick r:id="rId3" action="ppaction://hlinkfile"/>
          </p:cNvPr>
          <p:cNvSpPr/>
          <p:nvPr/>
        </p:nvSpPr>
        <p:spPr>
          <a:xfrm>
            <a:off x="7368736" y="4293096"/>
            <a:ext cx="144016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графики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49543" y="4113096"/>
            <a:ext cx="555487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а)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4122099"/>
            <a:ext cx="2324995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Олег – 100 м/мин,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Петр – 75 м/мин.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048416" y="4990792"/>
            <a:ext cx="555487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б)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0433" y="4999795"/>
            <a:ext cx="217989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Олег – 80 м/мин,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Петр – 86 м/мин.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04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>
                <a:ln>
                  <a:noFill/>
                </a:ln>
                <a:solidFill>
                  <a:schemeClr val="bg1"/>
                </a:solidFill>
                <a:effectLst/>
              </a:rPr>
              <a:t>Чтение графиков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8000" y="612000"/>
            <a:ext cx="3887936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ДИДАКТИЧЕСКИЕ МАТЕРИАЛЫ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1124744"/>
            <a:ext cx="4320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Женя решил похудеть и сел на диету. На рисунке 11 изображен график, показывающий, как менялся его вес в течение года. Используя этот график, ответьте на вопросы: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а) Каков был вес Жени в начале года?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б) На сколько ему удалось похудеть к концу года?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в) Как вы считаете, были ли в течение года периоды, когда Женя допускал серьезные нарушения диеты?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г) Когда Женя худел быстрее всего?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0" y="668199"/>
            <a:ext cx="4762500" cy="48577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2236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>
                <a:ln>
                  <a:noFill/>
                </a:ln>
                <a:solidFill>
                  <a:schemeClr val="bg1"/>
                </a:solidFill>
                <a:effectLst/>
              </a:rPr>
              <a:t>Чтение графиков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8000" y="612000"/>
            <a:ext cx="3887936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ДИДАКТИЧЕСКИЕ МАТЕРИАЛЫ</a:t>
            </a:r>
            <a:endParaRPr lang="ru-RU" sz="2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1028343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На каждом уроке алгебры учитель отмечает, сколько двоек поставил. Результаты его наблюдений в течение пяти уроков показаны на рисунке 12. Используя график, ответьте на вопросы: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а) Сколько двоек было поставлено на первом уроке?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б) Были ли уроки, на которых была поставлена только одна двойка?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в) Как вы считаете, можно ли утверждать, что учитель оценивал работу учащихся на каждом уроке?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г) Как можно объяснить результаты второго урока (приведите несколько вариантов объяснения)?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000" y="684000"/>
            <a:ext cx="3867150" cy="5715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9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Самостоятельная работа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12000"/>
            <a:ext cx="9144000" cy="1384995"/>
          </a:xfrm>
          <a:prstGeom prst="rect">
            <a:avLst/>
          </a:prstGeom>
          <a:solidFill>
            <a:srgbClr val="FFEDB9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</a:rPr>
              <a:t>На рисунке 43 изображен график, показывающий процесс наполнения бака водой. Ответьте на вопросы: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а) Сколько литров воды стало в баке через 2 мин?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б) Уменьшался ли в рассматриваемый период объем воды в баке? Если да, то сколько времени?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в) Прерывался ли процесс наполнения бака? Если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да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,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то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на какое время?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г) Менялась ли скорость наполнения бака в течение первых трех минут? 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Если да, то когда она была наибольшей?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2088000"/>
            <a:ext cx="9144000" cy="1815882"/>
          </a:xfrm>
          <a:prstGeom prst="rect">
            <a:avLst/>
          </a:prstGeom>
          <a:solidFill>
            <a:srgbClr val="CFECCA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рисунке 44 изображен график, показывающий процесс вывоза зерна из хранилища. Ответьте на вопросы: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а) Сколько тонн зерна стало в хранилище через 3 ч?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б) Увеличивалось ли в рассматриваемый период количество зерна в хранилище? Если да, то сколько времени?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в) Прерывался ли процесс освобождения хранилища от зерна? Если да, то на какое время?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г) С постоянной ли скоростью шел процесс уменьшения количества зерна в хранилище в течение последних трех часов? Если нет, то когда эта скорость была наибольшей?</a:t>
            </a:r>
          </a:p>
        </p:txBody>
      </p:sp>
      <p:sp>
        <p:nvSpPr>
          <p:cNvPr id="15" name="Скругленный прямоугольник 14">
            <a:hlinkClick r:id="rId2" action="ppaction://hlinkfile"/>
          </p:cNvPr>
          <p:cNvSpPr/>
          <p:nvPr/>
        </p:nvSpPr>
        <p:spPr>
          <a:xfrm>
            <a:off x="179512" y="4221088"/>
            <a:ext cx="144016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Вариант 1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file"/>
          </p:cNvPr>
          <p:cNvSpPr/>
          <p:nvPr/>
        </p:nvSpPr>
        <p:spPr>
          <a:xfrm>
            <a:off x="2123728" y="4215186"/>
            <a:ext cx="144016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Вариант 2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055" y="3928276"/>
            <a:ext cx="52768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1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79513" y="692696"/>
            <a:ext cx="8784976" cy="5112568"/>
          </a:xfrm>
          <a:prstGeom prst="round2DiagRect">
            <a:avLst/>
          </a:prstGeom>
          <a:solidFill>
            <a:schemeClr val="bg1"/>
          </a:solidFill>
          <a:ln w="63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Сколько оценок уже получено!</a:t>
            </a:r>
          </a:p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Полистай свой дневник, каких оценок там больше?</a:t>
            </a:r>
          </a:p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Исследуй свои оценки в прошедшей четверти, отрази результаты с помощью графиков.</a:t>
            </a:r>
          </a:p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Найди всевозможные закономерности, например, есть ли зависимость оценок от дня недели, предмета, времен года, предложи свои варианты.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Графики моего дневника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Подведение итогов, рефлексия,  домашнее задание.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777521"/>
            <a:ext cx="4248473" cy="26425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05064"/>
            <a:ext cx="2857500" cy="1524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02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81301" y="706848"/>
            <a:ext cx="4680000" cy="3785653"/>
            <a:chOff x="194038" y="2147263"/>
            <a:chExt cx="4680000" cy="3785653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4038" y="2420888"/>
              <a:ext cx="4680000" cy="3512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Понятие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функции;</a:t>
              </a:r>
              <a:endParaRPr lang="ru-RU" sz="20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Функциональная терминология и символика; 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Свойства и графики конкретных числовых функций;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Значимость функционального аппарата для моделирования реальных ситуаций;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94038" y="2147263"/>
              <a:ext cx="4680000" cy="2736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004046" y="706848"/>
            <a:ext cx="3960441" cy="532453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Самые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разные науки: физика, химия, биология, экономика и многие другие, занимающиеся изучением процессов и явлений, которые происходят в природе и обществе, имеют дело с понятием функции. Это понятие является математическим средством описания и исследования зависимости между величинами. Многие из таких зависимостей вам знакомы. Например, чем больше скорость, тем большее расстояние пройдёт объект за данное время.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Цель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целеполагание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01" y="5099335"/>
            <a:ext cx="21907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Анализ проверочной работы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0043" y="692149"/>
            <a:ext cx="7872397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Наши итоги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1053372" y="4151915"/>
            <a:ext cx="1674000" cy="648072"/>
            <a:chOff x="4553719" y="2791709"/>
            <a:chExt cx="1674000" cy="648072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4553719" y="2791709"/>
              <a:ext cx="1674000" cy="648072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 smtClean="0">
                  <a:solidFill>
                    <a:schemeClr val="bg1"/>
                  </a:solidFill>
                </a:rPr>
                <a:t>1</a:t>
              </a:r>
              <a:endParaRPr lang="ru-RU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Овал 21"/>
            <p:cNvSpPr>
              <a:spLocks noChangeAspect="1"/>
            </p:cNvSpPr>
            <p:nvPr/>
          </p:nvSpPr>
          <p:spPr>
            <a:xfrm>
              <a:off x="5616000" y="2844000"/>
              <a:ext cx="540000" cy="540000"/>
            </a:xfrm>
            <a:prstGeom prst="ellipse">
              <a:avLst/>
            </a:prstGeom>
            <a:gradFill flip="none"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rgbClr val="4F81BD">
                      <a:lumMod val="50000"/>
                    </a:srgbClr>
                  </a:solidFill>
                </a:rPr>
                <a:t>2</a:t>
              </a:r>
              <a:endParaRPr lang="ru-RU" sz="2800" b="1" dirty="0">
                <a:solidFill>
                  <a:srgbClr val="4F81BD">
                    <a:lumMod val="50000"/>
                  </a:srgbClr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26564" y="3304659"/>
            <a:ext cx="1674000" cy="648072"/>
            <a:chOff x="4553719" y="2791709"/>
            <a:chExt cx="1674000" cy="648072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4553719" y="2791709"/>
              <a:ext cx="1674000" cy="648072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 smtClean="0">
                  <a:solidFill>
                    <a:schemeClr val="bg1"/>
                  </a:solidFill>
                </a:rPr>
                <a:t>3</a:t>
              </a:r>
              <a:endParaRPr lang="ru-RU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Овал 24"/>
            <p:cNvSpPr>
              <a:spLocks noChangeAspect="1"/>
            </p:cNvSpPr>
            <p:nvPr/>
          </p:nvSpPr>
          <p:spPr>
            <a:xfrm>
              <a:off x="5616000" y="2844000"/>
              <a:ext cx="540000" cy="540000"/>
            </a:xfrm>
            <a:prstGeom prst="ellipse">
              <a:avLst/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  <a:tileRect r="-100000" b="-10000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rgbClr val="4F81BD">
                      <a:lumMod val="50000"/>
                    </a:srgbClr>
                  </a:solidFill>
                </a:rPr>
                <a:t>3</a:t>
              </a:r>
              <a:endParaRPr lang="ru-RU" sz="2800" b="1" dirty="0">
                <a:solidFill>
                  <a:srgbClr val="4F81BD">
                    <a:lumMod val="50000"/>
                  </a:srgbClr>
                </a:solidFill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951845" y="2511574"/>
            <a:ext cx="1674000" cy="648072"/>
            <a:chOff x="4553719" y="2791709"/>
            <a:chExt cx="1674000" cy="648072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4553719" y="2791709"/>
              <a:ext cx="1674000" cy="648072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 smtClean="0">
                  <a:solidFill>
                    <a:schemeClr val="bg1"/>
                  </a:solidFill>
                </a:rPr>
                <a:t>12</a:t>
              </a:r>
              <a:endParaRPr lang="ru-RU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Овал 27"/>
            <p:cNvSpPr>
              <a:spLocks noChangeAspect="1"/>
            </p:cNvSpPr>
            <p:nvPr/>
          </p:nvSpPr>
          <p:spPr>
            <a:xfrm>
              <a:off x="5616000" y="2844000"/>
              <a:ext cx="540000" cy="540000"/>
            </a:xfrm>
            <a:prstGeom prst="ellipse">
              <a:avLst/>
            </a:prstGeom>
            <a:gradFill flip="none"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  <a:tileRect r="-100000" b="-10000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rgbClr val="4F81BD">
                      <a:lumMod val="50000"/>
                    </a:srgbClr>
                  </a:solidFill>
                </a:rPr>
                <a:t>4</a:t>
              </a:r>
              <a:endParaRPr lang="ru-RU" sz="2800" b="1" dirty="0">
                <a:solidFill>
                  <a:srgbClr val="4F81BD">
                    <a:lumMod val="50000"/>
                  </a:srgbClr>
                </a:solidFill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447126" y="1689366"/>
            <a:ext cx="1674000" cy="648072"/>
            <a:chOff x="4553719" y="2791709"/>
            <a:chExt cx="1674000" cy="648072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4553719" y="2791709"/>
              <a:ext cx="1674000" cy="648072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 smtClean="0">
                  <a:solidFill>
                    <a:schemeClr val="bg1"/>
                  </a:solidFill>
                </a:rPr>
                <a:t>6</a:t>
              </a:r>
              <a:endParaRPr lang="ru-RU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Овал 30"/>
            <p:cNvSpPr>
              <a:spLocks noChangeAspect="1"/>
            </p:cNvSpPr>
            <p:nvPr/>
          </p:nvSpPr>
          <p:spPr>
            <a:xfrm>
              <a:off x="5616000" y="2844000"/>
              <a:ext cx="540000" cy="540000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  <a:tileRect r="-100000" b="-10000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rgbClr val="4F81BD">
                      <a:lumMod val="50000"/>
                    </a:srgbClr>
                  </a:solidFill>
                </a:rPr>
                <a:t>5</a:t>
              </a:r>
              <a:endParaRPr lang="ru-RU" sz="2800" b="1" dirty="0">
                <a:solidFill>
                  <a:srgbClr val="4F81BD">
                    <a:lumMod val="50000"/>
                  </a:srgbClr>
                </a:solidFill>
              </a:endParaRPr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3571165" y="1728000"/>
            <a:ext cx="4968552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Характерные ошибки…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58590" y="2413174"/>
            <a:ext cx="4981128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Как исправить…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571165" y="3132000"/>
            <a:ext cx="4968553" cy="95410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Над чем поработать дома </a:t>
            </a:r>
            <a:endParaRPr lang="en-US" sz="28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с родителями…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11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652"/>
            <a:ext cx="9144000" cy="55686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4005064"/>
            <a:ext cx="120967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5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8740"/>
            <a:ext cx="9144000" cy="41605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5545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Чтение графиков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55969"/>
            <a:ext cx="5882021" cy="651766"/>
            <a:chOff x="251520" y="618383"/>
            <a:chExt cx="5023196" cy="65176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3999" y="648000"/>
              <a:ext cx="1671771" cy="43204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Стр.227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892632" y="618383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0" y="2391375"/>
            <a:ext cx="4788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Родители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измеряли рост сына каждые два года с 2 до 12 лет. Получились такие результаты: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6000"/>
            <a:ext cx="9144000" cy="10953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00" y="2448000"/>
            <a:ext cx="4320000" cy="39362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0" y="3492778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какого 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роста был сын в 9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лет?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каком возрасте его рост был 130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см?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когда 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мальчик рос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быстрее?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 вычислить 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среднюю скорость его роста в определённый период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времени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?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5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799704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РАБ. ТЕТРАДЬ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6000"/>
            <a:ext cx="9144000" cy="55961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Скругленный прямоугольник 8">
            <a:hlinkClick r:id="rId3" action="ppaction://hlinkfile"/>
          </p:cNvPr>
          <p:cNvSpPr/>
          <p:nvPr/>
        </p:nvSpPr>
        <p:spPr>
          <a:xfrm>
            <a:off x="7092280" y="6165304"/>
            <a:ext cx="144016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график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12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8000" y="612000"/>
            <a:ext cx="1799704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РАБ. ТЕТРАДЬ</a:t>
            </a:r>
            <a:endParaRPr lang="ru-RU" sz="2000" b="1" dirty="0"/>
          </a:p>
        </p:txBody>
      </p:sp>
      <p:pic>
        <p:nvPicPr>
          <p:cNvPr id="13" name="Рисунок 1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000"/>
            <a:ext cx="9144000" cy="5400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8" name="Скругленный прямоугольник 17">
            <a:hlinkClick r:id="rId3" action="ppaction://hlinkfile"/>
          </p:cNvPr>
          <p:cNvSpPr/>
          <p:nvPr/>
        </p:nvSpPr>
        <p:spPr>
          <a:xfrm>
            <a:off x="7380312" y="5827385"/>
            <a:ext cx="144016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вопросы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9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Чтение графиков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8000" y="612000"/>
            <a:ext cx="1295648" cy="359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УЧЕБНИК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0996"/>
            <a:ext cx="9144000" cy="46360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896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9092</TotalTime>
  <Words>725</Words>
  <Application>Microsoft Office PowerPoint</Application>
  <PresentationFormat>Экран (4:3)</PresentationFormat>
  <Paragraphs>106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Tahoma</vt:lpstr>
      <vt:lpstr>Тема Office</vt:lpstr>
      <vt:lpstr>ФУНКЦИИ</vt:lpstr>
      <vt:lpstr>Цель нашего урока</vt:lpstr>
      <vt:lpstr>Анализ проверочной работы</vt:lpstr>
      <vt:lpstr>Математическая разминка</vt:lpstr>
      <vt:lpstr>Математическая разминка</vt:lpstr>
      <vt:lpstr>Чтение графиков</vt:lpstr>
      <vt:lpstr>Отрабатываем алгоритм</vt:lpstr>
      <vt:lpstr>Отрабатываем алгоритм</vt:lpstr>
      <vt:lpstr>Чтение графиков</vt:lpstr>
      <vt:lpstr>Чтение графиков</vt:lpstr>
      <vt:lpstr>Чтение графиков</vt:lpstr>
      <vt:lpstr>Чтение графиков</vt:lpstr>
      <vt:lpstr>Чтение графиков</vt:lpstr>
      <vt:lpstr>Чтение графиков</vt:lpstr>
      <vt:lpstr>Самостоятельная работа</vt:lpstr>
      <vt:lpstr>Графики моего дневника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Пользователь Windows</cp:lastModifiedBy>
  <cp:revision>1302</cp:revision>
  <dcterms:created xsi:type="dcterms:W3CDTF">2015-06-18T09:54:57Z</dcterms:created>
  <dcterms:modified xsi:type="dcterms:W3CDTF">2020-04-07T22:14:53Z</dcterms:modified>
</cp:coreProperties>
</file>